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5" r:id="rId2"/>
    <p:sldId id="266" r:id="rId3"/>
    <p:sldId id="269" r:id="rId4"/>
    <p:sldId id="270" r:id="rId5"/>
    <p:sldId id="268" r:id="rId6"/>
    <p:sldId id="267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8" charset="0"/>
              </a:defRPr>
            </a:lvl1pPr>
          </a:lstStyle>
          <a:p>
            <a:pPr>
              <a:defRPr/>
            </a:pPr>
            <a:fld id="{44F7DDD0-A54B-42D0-9C89-378B2B3DDD96}" type="datetime1">
              <a:rPr lang="en-US"/>
              <a:pPr>
                <a:defRPr/>
              </a:pPr>
              <a:t>6/9/2009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8" charset="0"/>
              </a:defRPr>
            </a:lvl1pPr>
          </a:lstStyle>
          <a:p>
            <a:pPr>
              <a:defRPr/>
            </a:pPr>
            <a:fld id="{444602BB-28CC-4FD7-8B7F-2532843D6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3" charset="-128"/>
        <a:cs typeface="ＭＳ Ｐゴシック" pitchFamily="6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>
            <a:lvl1pPr>
              <a:defRPr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5410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63" charset="-128"/>
          <a:cs typeface="ＭＳ Ｐゴシック" pitchFamily="6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  <a:ea typeface="ＭＳ Ｐゴシック" pitchFamily="63" charset="-128"/>
          <a:cs typeface="ＭＳ Ｐゴシック" pitchFamily="6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  <a:ea typeface="ＭＳ Ｐゴシック" pitchFamily="63" charset="-128"/>
          <a:cs typeface="ＭＳ Ｐゴシック" pitchFamily="6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  <a:ea typeface="ＭＳ Ｐゴシック" pitchFamily="63" charset="-128"/>
          <a:cs typeface="ＭＳ Ｐゴシック" pitchFamily="6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  <a:ea typeface="ＭＳ Ｐゴシック" pitchFamily="63" charset="-128"/>
          <a:cs typeface="ＭＳ Ｐゴシック" pitchFamily="63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63" charset="-128"/>
          <a:cs typeface="ＭＳ Ｐゴシック" pitchFamily="6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6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ＭＳ Ｐゴシック" pitchFamily="6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6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6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cicomp.jlab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qcd.jlab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Computing and IT Update</a:t>
            </a:r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Jefferson Lab User Group</a:t>
            </a: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Roy Whitney, CIO &amp; CTO</a:t>
            </a: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10 June 2009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Sci</a:t>
            </a:r>
            <a:r>
              <a:rPr lang="en-US" dirty="0" smtClean="0"/>
              <a:t> Comp – Physics 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Moving 2 racks 6n nodes (bought by base funds) from LQCD to the farm (3rd upgrade funded by LQCD)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Adding a new cluster of 10 nodes</a:t>
            </a:r>
          </a:p>
          <a:p>
            <a:pPr lvl="1"/>
            <a:r>
              <a:rPr lang="en-US" dirty="0" smtClean="0"/>
              <a:t>2.8 GHz dual Nehalem (much faster than current farm nodes)</a:t>
            </a:r>
          </a:p>
          <a:p>
            <a:pPr lvl="1"/>
            <a:r>
              <a:rPr lang="pt-BR" dirty="0" smtClean="0"/>
              <a:t>64 bit OS: CentOS 5.3</a:t>
            </a:r>
          </a:p>
          <a:p>
            <a:pPr lvl="2"/>
            <a:r>
              <a:rPr lang="en-US" dirty="0" smtClean="0"/>
              <a:t>Desktop CUE Level 1/2 machines at RHEL 5.3 64-bit will be supported</a:t>
            </a:r>
            <a:endParaRPr lang="pt-BR" dirty="0" smtClean="0"/>
          </a:p>
          <a:p>
            <a:pPr lvl="1"/>
            <a:r>
              <a:rPr lang="en-US" dirty="0" smtClean="0"/>
              <a:t>Primary user (and funder) is muon beam simulation project, but farm will end up getting lots of cycles &amp; </a:t>
            </a:r>
            <a:r>
              <a:rPr lang="en-US" dirty="0" err="1" smtClean="0"/>
              <a:t>testbed</a:t>
            </a:r>
            <a:r>
              <a:rPr lang="en-US" dirty="0" smtClean="0"/>
              <a:t> for 64 bit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Decommissioning oldest nodes (not worth the electricity anymore)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Planning for FY2010 upgrades</a:t>
            </a:r>
          </a:p>
          <a:p>
            <a:pPr lvl="1"/>
            <a:r>
              <a:rPr lang="en-US" dirty="0" smtClean="0"/>
              <a:t>Cache disk capacity &amp; performance</a:t>
            </a:r>
          </a:p>
          <a:p>
            <a:pPr lvl="1"/>
            <a:r>
              <a:rPr lang="en-US" dirty="0" smtClean="0"/>
              <a:t>More new Nehalem nodes (64 bit)</a:t>
            </a:r>
          </a:p>
          <a:p>
            <a:pPr lvl="1"/>
            <a:r>
              <a:rPr lang="en-US" dirty="0" smtClean="0"/>
              <a:t>Some new work disk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5791200"/>
            <a:ext cx="3810000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/>
              </a:rPr>
              <a:t>http://scicomp.jlab.org/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Sci</a:t>
            </a:r>
            <a:r>
              <a:rPr lang="en-US" dirty="0" smtClean="0"/>
              <a:t> Comp – Tape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finished moving 3 PB of data from old silos to new library</a:t>
            </a:r>
          </a:p>
          <a:p>
            <a:pPr lvl="1"/>
            <a:r>
              <a:rPr lang="en-US" dirty="0" smtClean="0"/>
              <a:t>When finished will have 3x bandwidth of old system</a:t>
            </a:r>
          </a:p>
          <a:p>
            <a:pPr lvl="1"/>
            <a:r>
              <a:rPr lang="en-US" dirty="0" smtClean="0"/>
              <a:t>During past year 25%-50% of bandwidth was used for the transfer</a:t>
            </a:r>
          </a:p>
          <a:p>
            <a:pPr lvl="1"/>
            <a:r>
              <a:rPr lang="en-US" dirty="0" smtClean="0"/>
              <a:t>Higher performance revealed problems in slow cache nodes  (performance mismatch)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Capacity is limited!</a:t>
            </a:r>
          </a:p>
          <a:p>
            <a:pPr lvl="1"/>
            <a:r>
              <a:rPr lang="en-US" dirty="0" smtClean="0"/>
              <a:t>High tape usage on limited budget means from now on, not all data will fit into the tape library</a:t>
            </a:r>
          </a:p>
          <a:p>
            <a:pPr lvl="2"/>
            <a:r>
              <a:rPr lang="en-US" dirty="0" smtClean="0"/>
              <a:t>Oldest tapes are now being ejected and put into storage</a:t>
            </a:r>
          </a:p>
          <a:p>
            <a:pPr lvl="2"/>
            <a:r>
              <a:rPr lang="en-US" dirty="0" smtClean="0"/>
              <a:t>Re-mount will take up to a week</a:t>
            </a:r>
          </a:p>
          <a:p>
            <a:pPr lvl="2"/>
            <a:r>
              <a:rPr lang="en-US" dirty="0" smtClean="0"/>
              <a:t>Capacity upgrade will come in 2010, but…intention is to hold sliding window of N years of data (N </a:t>
            </a:r>
            <a:r>
              <a:rPr lang="en-US" dirty="0" err="1" smtClean="0"/>
              <a:t>tbd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Lattice QCD / High Performance Computing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4419600"/>
          </a:xfrm>
        </p:spPr>
        <p:txBody>
          <a:bodyPr/>
          <a:lstStyle/>
          <a:p>
            <a:r>
              <a:rPr lang="en-US" dirty="0" err="1" smtClean="0"/>
              <a:t>JLab</a:t>
            </a:r>
            <a:r>
              <a:rPr lang="en-US" dirty="0" smtClean="0"/>
              <a:t> currently runs ~660 nodes with ~3700 cores, for LQCD computing, as part of the USQCD collaboration</a:t>
            </a:r>
          </a:p>
          <a:p>
            <a:pPr lvl="4"/>
            <a:endParaRPr lang="en-US" dirty="0" smtClean="0"/>
          </a:p>
          <a:p>
            <a:r>
              <a:rPr lang="en-US" dirty="0" err="1" smtClean="0"/>
              <a:t>JLab</a:t>
            </a:r>
            <a:r>
              <a:rPr lang="en-US" dirty="0" smtClean="0"/>
              <a:t> will host a new $5M project for LQCD computing funded by ARRA through the Nuclear Physics office</a:t>
            </a:r>
          </a:p>
          <a:p>
            <a:pPr lvl="1"/>
            <a:r>
              <a:rPr lang="en-US" sz="2200" dirty="0" smtClean="0"/>
              <a:t>$3.2M for computing (6x - 12x capacity gain at </a:t>
            </a:r>
            <a:r>
              <a:rPr lang="en-US" sz="2200" dirty="0" err="1" smtClean="0"/>
              <a:t>JLab</a:t>
            </a:r>
            <a:r>
              <a:rPr lang="en-US" sz="2200" dirty="0" smtClean="0"/>
              <a:t>) </a:t>
            </a:r>
          </a:p>
          <a:p>
            <a:pPr lvl="2">
              <a:buNone/>
            </a:pPr>
            <a:r>
              <a:rPr lang="en-US" sz="2000" dirty="0" smtClean="0"/>
              <a:t>GPUs will be used as compute accelerators for part or all of the cluster</a:t>
            </a:r>
          </a:p>
          <a:p>
            <a:pPr lvl="1"/>
            <a:r>
              <a:rPr lang="en-US" sz="2200" dirty="0" err="1" smtClean="0"/>
              <a:t>JLab</a:t>
            </a:r>
            <a:r>
              <a:rPr lang="en-US" sz="2200" dirty="0" smtClean="0"/>
              <a:t> will again be on the Top100 list of fastest computers in the world</a:t>
            </a:r>
          </a:p>
          <a:p>
            <a:pPr lvl="1"/>
            <a:r>
              <a:rPr lang="en-US" sz="2200" dirty="0" smtClean="0"/>
              <a:t>~$0.3M for disk (over 250 </a:t>
            </a:r>
            <a:r>
              <a:rPr lang="en-US" sz="2200" dirty="0" err="1" smtClean="0"/>
              <a:t>Tbytes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2 phases, first to be installed in November, second in January</a:t>
            </a:r>
            <a:endParaRPr lang="en-US" sz="1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0" y="5638800"/>
            <a:ext cx="3276600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hlinkClick r:id="rId2"/>
              </a:rPr>
              <a:t>http://lqcd.jlab.org/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Computing and Networking Infrastructure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Helpdesk Hours during the Summer 8-12,1-4:30</a:t>
            </a:r>
          </a:p>
          <a:p>
            <a:r>
              <a:rPr lang="en-US" dirty="0" smtClean="0"/>
              <a:t>Network </a:t>
            </a:r>
          </a:p>
          <a:p>
            <a:pPr lvl="1"/>
            <a:r>
              <a:rPr lang="en-US" dirty="0" smtClean="0"/>
              <a:t>Registration of computers and automatic port configuration</a:t>
            </a:r>
          </a:p>
          <a:p>
            <a:pPr lvl="1"/>
            <a:r>
              <a:rPr lang="en-US" dirty="0" smtClean="0"/>
              <a:t>Wireless changes coming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make it function like wired and put all unmanaged laptops on guest</a:t>
            </a:r>
          </a:p>
          <a:p>
            <a:r>
              <a:rPr lang="en-US" dirty="0" smtClean="0"/>
              <a:t>E-mail list management will be moving from Majordomo to Mailman</a:t>
            </a:r>
          </a:p>
          <a:p>
            <a:r>
              <a:rPr lang="en-US" dirty="0" smtClean="0"/>
              <a:t>Telecom: testing VoIP</a:t>
            </a:r>
          </a:p>
          <a:p>
            <a:r>
              <a:rPr lang="en-US" dirty="0" smtClean="0"/>
              <a:t>Cyber Security</a:t>
            </a:r>
          </a:p>
          <a:p>
            <a:pPr lvl="1"/>
            <a:r>
              <a:rPr lang="en-US" dirty="0" smtClean="0"/>
              <a:t>Managed desktops have resulted in reduced vulnerabilities discovered from scanning and faster remediation</a:t>
            </a:r>
          </a:p>
          <a:p>
            <a:pPr lvl="1"/>
            <a:r>
              <a:rPr lang="en-US" dirty="0" smtClean="0"/>
              <a:t>Phishing/spear phishing is the currently preferred attack of choice</a:t>
            </a:r>
          </a:p>
          <a:p>
            <a:pPr lvl="1"/>
            <a:r>
              <a:rPr lang="en-US" dirty="0" smtClean="0"/>
              <a:t>We do not ask for passwords or personal information in email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Information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online user registration form is undergoing improvements.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Remember: submit all publications related to </a:t>
            </a:r>
            <a:r>
              <a:rPr lang="en-US" dirty="0" err="1" smtClean="0"/>
              <a:t>JLab</a:t>
            </a:r>
            <a:r>
              <a:rPr lang="en-US" dirty="0" smtClean="0"/>
              <a:t> research into the publications database!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Outage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part of  preventing/managing potential power outages/brownouts and as we get our power under the Commonwealth of Virginia’s contract, we are participating in a power management program.</a:t>
            </a:r>
          </a:p>
          <a:p>
            <a:pPr lvl="1"/>
            <a:r>
              <a:rPr lang="en-US" dirty="0" smtClean="0"/>
              <a:t>There will be a test mid day, tomorrow 11 June where farm and LQCD clusters will go off line for several hours.</a:t>
            </a:r>
          </a:p>
          <a:p>
            <a:pPr lvl="2"/>
            <a:r>
              <a:rPr lang="en-US" dirty="0" smtClean="0"/>
              <a:t>This should have no effect an the network, servers, desktops, email, file access, etc.</a:t>
            </a:r>
          </a:p>
          <a:p>
            <a:pPr lvl="2"/>
            <a:r>
              <a:rPr lang="en-US" dirty="0" smtClean="0"/>
              <a:t>Some lighting, HVAC, etc. will be off during the test.</a:t>
            </a:r>
          </a:p>
          <a:p>
            <a:pPr lvl="2"/>
            <a:r>
              <a:rPr lang="en-US" b="1" i="1" dirty="0" smtClean="0">
                <a:solidFill>
                  <a:srgbClr val="FF0000"/>
                </a:solidFill>
              </a:rPr>
              <a:t>Please support the test as success will lower our power bill!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If there sever electrical issues subsequently during the summer in the Eastern Mid-Atlantic, we may be asked </a:t>
            </a:r>
            <a:r>
              <a:rPr lang="en-US" dirty="0" smtClean="0">
                <a:solidFill>
                  <a:srgbClr val="002060"/>
                </a:solidFill>
              </a:rPr>
              <a:t>to drop power up to </a:t>
            </a:r>
            <a:r>
              <a:rPr lang="en-US" dirty="0" smtClean="0">
                <a:solidFill>
                  <a:srgbClr val="002060"/>
                </a:solidFill>
              </a:rPr>
              <a:t>12 </a:t>
            </a:r>
            <a:r>
              <a:rPr lang="en-US" dirty="0" smtClean="0">
                <a:solidFill>
                  <a:srgbClr val="002060"/>
                </a:solidFill>
              </a:rPr>
              <a:t>times.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We are </a:t>
            </a:r>
            <a:r>
              <a:rPr lang="en-US" b="1" u="sng" dirty="0" smtClean="0">
                <a:solidFill>
                  <a:srgbClr val="002060"/>
                </a:solidFill>
              </a:rPr>
              <a:t>not</a:t>
            </a:r>
            <a:r>
              <a:rPr lang="en-US" dirty="0" smtClean="0">
                <a:solidFill>
                  <a:srgbClr val="002060"/>
                </a:solidFill>
              </a:rPr>
              <a:t> required to do so!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It is not anticipated that this will be likely.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JLab_PowerPoint1</Template>
  <TotalTime>1902</TotalTime>
  <Words>626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JLab_PowerPoint1</vt:lpstr>
      <vt:lpstr>Slide 1</vt:lpstr>
      <vt:lpstr>Sci Comp – Physics Farm</vt:lpstr>
      <vt:lpstr>Sci Comp – Tape Library</vt:lpstr>
      <vt:lpstr>Lattice QCD / High Performance Computing</vt:lpstr>
      <vt:lpstr>Computing and Networking Infrastructure</vt:lpstr>
      <vt:lpstr>Management Information Systems</vt:lpstr>
      <vt:lpstr>Power Outage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Division</dc:title>
  <dc:creator>Roy Whitney</dc:creator>
  <cp:lastModifiedBy>Roy Whitney</cp:lastModifiedBy>
  <cp:revision>55</cp:revision>
  <dcterms:created xsi:type="dcterms:W3CDTF">2008-09-30T15:37:51Z</dcterms:created>
  <dcterms:modified xsi:type="dcterms:W3CDTF">2009-06-09T21:33:45Z</dcterms:modified>
</cp:coreProperties>
</file>